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Lst>
  <p:sldSz cx="27432000" cy="36576000"/>
  <p:notesSz cx="6858000" cy="9144000"/>
  <p:defaultText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5C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2"/>
  </p:normalViewPr>
  <p:slideViewPr>
    <p:cSldViewPr snapToGrid="0" snapToObjects="1">
      <p:cViewPr>
        <p:scale>
          <a:sx n="50" d="100"/>
          <a:sy n="50" d="100"/>
        </p:scale>
        <p:origin x="396"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985936"/>
            <a:ext cx="23317200" cy="12733867"/>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19210869"/>
            <a:ext cx="20574000" cy="8830731"/>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4DEABC-F80B-F54D-B945-95EA34AC4842}" type="datetimeFigureOut">
              <a:rPr lang="en-US" smtClean="0"/>
              <a:t>12/5/2017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0474E-A8F8-4543-BABF-9BBF6548C1A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4DEABC-F80B-F54D-B945-95EA34AC4842}" type="datetimeFigureOut">
              <a:rPr lang="en-US" smtClean="0"/>
              <a:t>12/5/2017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0474E-A8F8-4543-BABF-9BBF6548C1A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1947334"/>
            <a:ext cx="5915025" cy="3099646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1947334"/>
            <a:ext cx="17402175" cy="309964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4DEABC-F80B-F54D-B945-95EA34AC4842}" type="datetimeFigureOut">
              <a:rPr lang="en-US" smtClean="0"/>
              <a:t>12/5/2017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0474E-A8F8-4543-BABF-9BBF6548C1A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4DEABC-F80B-F54D-B945-95EA34AC4842}" type="datetimeFigureOut">
              <a:rPr lang="en-US" smtClean="0"/>
              <a:t>12/5/2017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0474E-A8F8-4543-BABF-9BBF6548C1A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9118611"/>
            <a:ext cx="23660100" cy="15214597"/>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24477144"/>
            <a:ext cx="23660100" cy="80009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4DEABC-F80B-F54D-B945-95EA34AC4842}" type="datetimeFigureOut">
              <a:rPr lang="en-US" smtClean="0"/>
              <a:t>12/5/2017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0474E-A8F8-4543-BABF-9BBF6548C1A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4DEABC-F80B-F54D-B945-95EA34AC4842}" type="datetimeFigureOut">
              <a:rPr lang="en-US" smtClean="0"/>
              <a:t>12/5/2017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0474E-A8F8-4543-BABF-9BBF6548C1A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947342"/>
            <a:ext cx="23660100" cy="7069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8966203"/>
            <a:ext cx="11605020"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4" name="Content Placeholder 3"/>
          <p:cNvSpPr>
            <a:spLocks noGrp="1"/>
          </p:cNvSpPr>
          <p:nvPr>
            <p:ph sz="half" idx="2"/>
          </p:nvPr>
        </p:nvSpPr>
        <p:spPr>
          <a:xfrm>
            <a:off x="1889526" y="13360400"/>
            <a:ext cx="11605020"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8966203"/>
            <a:ext cx="11662173"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6" name="Content Placeholder 5"/>
          <p:cNvSpPr>
            <a:spLocks noGrp="1"/>
          </p:cNvSpPr>
          <p:nvPr>
            <p:ph sz="quarter" idx="4"/>
          </p:nvPr>
        </p:nvSpPr>
        <p:spPr>
          <a:xfrm>
            <a:off x="13887452" y="13360400"/>
            <a:ext cx="11662173"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4DEABC-F80B-F54D-B945-95EA34AC4842}" type="datetimeFigureOut">
              <a:rPr lang="en-US" smtClean="0"/>
              <a:t>12/5/2017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A0474E-A8F8-4543-BABF-9BBF6548C1A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4DEABC-F80B-F54D-B945-95EA34AC4842}" type="datetimeFigureOut">
              <a:rPr lang="en-US" smtClean="0"/>
              <a:t>12/5/2017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A0474E-A8F8-4543-BABF-9BBF6548C1A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DEABC-F80B-F54D-B945-95EA34AC4842}" type="datetimeFigureOut">
              <a:rPr lang="en-US" smtClean="0"/>
              <a:t>12/5/2017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A0474E-A8F8-4543-BABF-9BBF6548C1A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5266275"/>
            <a:ext cx="13887450" cy="25992667"/>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CA4DEABC-F80B-F54D-B945-95EA34AC4842}" type="datetimeFigureOut">
              <a:rPr lang="en-US" smtClean="0"/>
              <a:t>12/5/2017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0474E-A8F8-4543-BABF-9BBF6548C1A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5266275"/>
            <a:ext cx="13887450" cy="25992667"/>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CA4DEABC-F80B-F54D-B945-95EA34AC4842}" type="datetimeFigureOut">
              <a:rPr lang="en-US" smtClean="0"/>
              <a:t>12/5/2017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0474E-A8F8-4543-BABF-9BBF6548C1A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1947342"/>
            <a:ext cx="23660100" cy="70696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9736667"/>
            <a:ext cx="23660100" cy="23207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33900542"/>
            <a:ext cx="6172200" cy="1947333"/>
          </a:xfrm>
          <a:prstGeom prst="rect">
            <a:avLst/>
          </a:prstGeom>
        </p:spPr>
        <p:txBody>
          <a:bodyPr vert="horz" lIns="91440" tIns="45720" rIns="91440" bIns="45720" rtlCol="0" anchor="ctr"/>
          <a:lstStyle>
            <a:lvl1pPr algn="l">
              <a:defRPr sz="3600">
                <a:solidFill>
                  <a:schemeClr val="tx1">
                    <a:tint val="75000"/>
                  </a:schemeClr>
                </a:solidFill>
              </a:defRPr>
            </a:lvl1pPr>
          </a:lstStyle>
          <a:p>
            <a:fld id="{CA4DEABC-F80B-F54D-B945-95EA34AC4842}" type="datetimeFigureOut">
              <a:rPr lang="en-US" smtClean="0"/>
              <a:t>12/5/2017</a:t>
            </a:fld>
            <a:endParaRPr lang="en-US"/>
          </a:p>
        </p:txBody>
      </p:sp>
      <p:sp>
        <p:nvSpPr>
          <p:cNvPr id="5" name="Footer Placeholder 4"/>
          <p:cNvSpPr>
            <a:spLocks noGrp="1"/>
          </p:cNvSpPr>
          <p:nvPr>
            <p:ph type="ftr" sz="quarter" idx="3"/>
          </p:nvPr>
        </p:nvSpPr>
        <p:spPr>
          <a:xfrm>
            <a:off x="9086850" y="33900542"/>
            <a:ext cx="9258300" cy="1947333"/>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33900542"/>
            <a:ext cx="6172200" cy="1947333"/>
          </a:xfrm>
          <a:prstGeom prst="rect">
            <a:avLst/>
          </a:prstGeom>
        </p:spPr>
        <p:txBody>
          <a:bodyPr vert="horz" lIns="91440" tIns="45720" rIns="91440" bIns="45720" rtlCol="0" anchor="ctr"/>
          <a:lstStyle>
            <a:lvl1pPr algn="r">
              <a:defRPr sz="3600">
                <a:solidFill>
                  <a:schemeClr val="tx1">
                    <a:tint val="75000"/>
                  </a:schemeClr>
                </a:solidFill>
              </a:defRPr>
            </a:lvl1pPr>
          </a:lstStyle>
          <a:p>
            <a:fld id="{66A0474E-A8F8-4543-BABF-9BBF6548C1A5}" type="slidenum">
              <a:rPr lang="en-US" smtClean="0"/>
              <a:t>‹#›</a:t>
            </a:fld>
            <a:endParaRPr lang="en-US"/>
          </a:p>
        </p:txBody>
      </p:sp>
    </p:spTree>
    <p:extLst>
      <p:ext uri="{BB962C8B-B14F-4D97-AF65-F5344CB8AC3E}">
        <p14:creationId xmlns:p14="http://schemas.microsoft.com/office/powerpoint/2010/main" val="47970768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7965" y="5347502"/>
            <a:ext cx="27432000" cy="31215740"/>
          </a:xfrm>
          <a:prstGeom prst="rect">
            <a:avLst/>
          </a:prstGeom>
          <a:solidFill>
            <a:schemeClr val="accent5">
              <a:lumMod val="60000"/>
              <a:lumOff val="4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p:cNvSpPr/>
          <p:nvPr/>
        </p:nvSpPr>
        <p:spPr>
          <a:xfrm>
            <a:off x="635000" y="16694827"/>
            <a:ext cx="14234102" cy="1249813"/>
          </a:xfrm>
          <a:prstGeom prst="rect">
            <a:avLst/>
          </a:prstGeom>
          <a:solidFill>
            <a:srgbClr val="002060">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15968699" y="16689651"/>
            <a:ext cx="10823757" cy="1249813"/>
          </a:xfrm>
          <a:prstGeom prst="rect">
            <a:avLst/>
          </a:prstGeom>
          <a:solidFill>
            <a:srgbClr val="002060">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635000" y="5614831"/>
            <a:ext cx="7035800" cy="1249813"/>
          </a:xfrm>
          <a:prstGeom prst="rect">
            <a:avLst/>
          </a:prstGeom>
          <a:solidFill>
            <a:srgbClr val="002060">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0" y="0"/>
            <a:ext cx="27432000" cy="5360260"/>
          </a:xfrm>
          <a:prstGeom prst="rect">
            <a:avLst/>
          </a:prstGeom>
          <a:solidFill>
            <a:srgbClr val="002060">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4798790" y="-694888"/>
            <a:ext cx="15374451" cy="4871494"/>
            <a:chOff x="6904736" y="-48699"/>
            <a:chExt cx="11250306" cy="3141248"/>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736" y="798167"/>
              <a:ext cx="4644339" cy="1451356"/>
            </a:xfrm>
            <a:prstGeom prst="rect">
              <a:avLst/>
            </a:prstGeom>
          </p:spPr>
        </p:pic>
        <p:sp>
          <p:nvSpPr>
            <p:cNvPr id="7" name="TextBox 6"/>
            <p:cNvSpPr txBox="1"/>
            <p:nvPr/>
          </p:nvSpPr>
          <p:spPr>
            <a:xfrm>
              <a:off x="11938750" y="1095234"/>
              <a:ext cx="1945296" cy="853383"/>
            </a:xfrm>
            <a:prstGeom prst="rect">
              <a:avLst/>
            </a:prstGeom>
            <a:noFill/>
          </p:spPr>
          <p:txBody>
            <a:bodyPr wrap="square" rtlCol="0">
              <a:spAutoFit/>
            </a:bodyPr>
            <a:lstStyle/>
            <a:p>
              <a:pPr algn="ctr"/>
              <a:r>
                <a:rPr lang="en-US" sz="8000" b="1" i="1">
                  <a:solidFill>
                    <a:schemeClr val="bg1"/>
                  </a:solidFill>
                  <a:effectLst>
                    <a:outerShdw blurRad="50800" dist="50800" dir="5400000" algn="ctr" rotWithShape="0">
                      <a:schemeClr val="bg1"/>
                    </a:outerShdw>
                  </a:effectLst>
                </a:rPr>
                <a:t>vs</a:t>
              </a:r>
              <a:endParaRPr lang="en-US" sz="8000" b="1" i="1" dirty="0">
                <a:solidFill>
                  <a:schemeClr val="bg1"/>
                </a:solidFill>
                <a:effectLst>
                  <a:outerShdw blurRad="50800" dist="50800" dir="5400000" algn="ctr" rotWithShape="0">
                    <a:schemeClr val="bg1"/>
                  </a:outerShdw>
                </a:effectLst>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43003"/>
            <a:stretch/>
          </p:blipFill>
          <p:spPr>
            <a:xfrm>
              <a:off x="14273721" y="-48699"/>
              <a:ext cx="3881321" cy="3141248"/>
            </a:xfrm>
            <a:prstGeom prst="rect">
              <a:avLst/>
            </a:prstGeom>
          </p:spPr>
        </p:pic>
      </p:grpSp>
      <p:cxnSp>
        <p:nvCxnSpPr>
          <p:cNvPr id="21" name="Straight Connector 20"/>
          <p:cNvCxnSpPr/>
          <p:nvPr/>
        </p:nvCxnSpPr>
        <p:spPr>
          <a:xfrm>
            <a:off x="0" y="5360260"/>
            <a:ext cx="2743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385216" y="3313250"/>
            <a:ext cx="22287304" cy="769441"/>
          </a:xfrm>
          <a:prstGeom prst="rect">
            <a:avLst/>
          </a:prstGeom>
          <a:noFill/>
        </p:spPr>
        <p:txBody>
          <a:bodyPr wrap="square" rtlCol="0">
            <a:spAutoFit/>
          </a:bodyPr>
          <a:lstStyle/>
          <a:p>
            <a:pPr algn="ctr"/>
            <a:r>
              <a:rPr lang="en-US" sz="4400" b="1" dirty="0" err="1">
                <a:solidFill>
                  <a:schemeClr val="bg1"/>
                </a:solidFill>
              </a:rPr>
              <a:t>Suprabhat</a:t>
            </a:r>
            <a:r>
              <a:rPr lang="en-US" sz="4400" b="1" dirty="0">
                <a:solidFill>
                  <a:schemeClr val="bg1"/>
                </a:solidFill>
              </a:rPr>
              <a:t> </a:t>
            </a:r>
            <a:r>
              <a:rPr lang="en-US" sz="4400" b="1" dirty="0" err="1">
                <a:solidFill>
                  <a:schemeClr val="bg1"/>
                </a:solidFill>
              </a:rPr>
              <a:t>Gurrala</a:t>
            </a:r>
            <a:r>
              <a:rPr lang="en-US" sz="4400" b="1" dirty="0">
                <a:solidFill>
                  <a:schemeClr val="bg1"/>
                </a:solidFill>
              </a:rPr>
              <a:t>,</a:t>
            </a:r>
            <a:r>
              <a:rPr lang="en-US" sz="2000" b="1" dirty="0">
                <a:solidFill>
                  <a:schemeClr val="bg1"/>
                </a:solidFill>
              </a:rPr>
              <a:t> </a:t>
            </a:r>
            <a:r>
              <a:rPr lang="en-US" sz="4400" b="1" dirty="0">
                <a:solidFill>
                  <a:schemeClr val="bg1"/>
                </a:solidFill>
              </a:rPr>
              <a:t>Marc </a:t>
            </a:r>
            <a:r>
              <a:rPr lang="en-US" sz="4400" b="1" dirty="0" err="1">
                <a:solidFill>
                  <a:schemeClr val="bg1"/>
                </a:solidFill>
              </a:rPr>
              <a:t>Marone</a:t>
            </a:r>
            <a:r>
              <a:rPr lang="en-US" sz="4400" b="1" dirty="0">
                <a:solidFill>
                  <a:schemeClr val="bg1"/>
                </a:solidFill>
              </a:rPr>
              <a:t>, Aniruddha Nadkarni, Farhan </a:t>
            </a:r>
            <a:r>
              <a:rPr lang="en-US" sz="4400" b="1" dirty="0" err="1">
                <a:solidFill>
                  <a:schemeClr val="bg1"/>
                </a:solidFill>
              </a:rPr>
              <a:t>Tejani</a:t>
            </a:r>
            <a:r>
              <a:rPr lang="en-US" sz="4400" b="1" dirty="0">
                <a:solidFill>
                  <a:schemeClr val="bg1"/>
                </a:solidFill>
              </a:rPr>
              <a:t>, and </a:t>
            </a:r>
            <a:r>
              <a:rPr lang="en-US" sz="4400" b="1" dirty="0" err="1">
                <a:solidFill>
                  <a:schemeClr val="bg1"/>
                </a:solidFill>
              </a:rPr>
              <a:t>Kexin</a:t>
            </a:r>
            <a:r>
              <a:rPr lang="en-US" sz="4400" b="1" dirty="0">
                <a:solidFill>
                  <a:schemeClr val="bg1"/>
                </a:solidFill>
              </a:rPr>
              <a:t> Zhang</a:t>
            </a:r>
          </a:p>
        </p:txBody>
      </p:sp>
      <p:sp>
        <p:nvSpPr>
          <p:cNvPr id="23" name="TextBox 22"/>
          <p:cNvSpPr txBox="1"/>
          <p:nvPr/>
        </p:nvSpPr>
        <p:spPr>
          <a:xfrm>
            <a:off x="7996794" y="4082691"/>
            <a:ext cx="11064148" cy="1261884"/>
          </a:xfrm>
          <a:prstGeom prst="rect">
            <a:avLst/>
          </a:prstGeom>
          <a:noFill/>
        </p:spPr>
        <p:txBody>
          <a:bodyPr wrap="square" rtlCol="0">
            <a:spAutoFit/>
          </a:bodyPr>
          <a:lstStyle/>
          <a:p>
            <a:pPr algn="ctr"/>
            <a:r>
              <a:rPr lang="en-US" sz="4400" b="1" dirty="0">
                <a:solidFill>
                  <a:schemeClr val="bg1"/>
                </a:solidFill>
              </a:rPr>
              <a:t>CX 4242, Georgia Institute of Technology</a:t>
            </a:r>
          </a:p>
          <a:p>
            <a:pPr algn="ctr"/>
            <a:endParaRPr lang="en-US" sz="3200" b="1" dirty="0">
              <a:solidFill>
                <a:schemeClr val="bg1"/>
              </a:solidFill>
            </a:endParaRPr>
          </a:p>
        </p:txBody>
      </p:sp>
      <p:sp>
        <p:nvSpPr>
          <p:cNvPr id="24" name="TextBox 23"/>
          <p:cNvSpPr txBox="1"/>
          <p:nvPr/>
        </p:nvSpPr>
        <p:spPr>
          <a:xfrm>
            <a:off x="1727395" y="5670766"/>
            <a:ext cx="4851008" cy="1200329"/>
          </a:xfrm>
          <a:prstGeom prst="rect">
            <a:avLst/>
          </a:prstGeom>
          <a:noFill/>
        </p:spPr>
        <p:txBody>
          <a:bodyPr wrap="none" rtlCol="0">
            <a:spAutoFit/>
          </a:bodyPr>
          <a:lstStyle/>
          <a:p>
            <a:r>
              <a:rPr lang="en-US" sz="7200" b="1" dirty="0">
                <a:solidFill>
                  <a:srgbClr val="FD5C63"/>
                </a:solidFill>
                <a:latin typeface="Century" charset="0"/>
                <a:ea typeface="Century" charset="0"/>
                <a:cs typeface="Century" charset="0"/>
              </a:rPr>
              <a:t>Motivation</a:t>
            </a:r>
          </a:p>
        </p:txBody>
      </p:sp>
      <p:sp>
        <p:nvSpPr>
          <p:cNvPr id="4" name="TextBox 3"/>
          <p:cNvSpPr txBox="1"/>
          <p:nvPr/>
        </p:nvSpPr>
        <p:spPr>
          <a:xfrm>
            <a:off x="635000" y="6977565"/>
            <a:ext cx="7035800" cy="2923877"/>
          </a:xfrm>
          <a:prstGeom prst="rect">
            <a:avLst/>
          </a:prstGeom>
          <a:noFill/>
        </p:spPr>
        <p:txBody>
          <a:bodyPr wrap="square" rtlCol="0">
            <a:spAutoFit/>
          </a:bodyPr>
          <a:lstStyle/>
          <a:p>
            <a:pPr algn="ctr"/>
            <a:r>
              <a:rPr lang="en-US" sz="4000" b="1" dirty="0"/>
              <a:t>What is the problem?</a:t>
            </a:r>
          </a:p>
          <a:p>
            <a:pPr algn="just"/>
            <a:r>
              <a:rPr lang="en-US" sz="2400" dirty="0"/>
              <a:t>The sharing economy has taken over a number of consumer industries, providing customers with many alternatives to traditional housing or transportation. Airbnb has quickly become a contender in the short term housing market. However, this has only increased the number of options facing consumers. </a:t>
            </a:r>
          </a:p>
        </p:txBody>
      </p:sp>
      <p:sp>
        <p:nvSpPr>
          <p:cNvPr id="17" name="TextBox 16"/>
          <p:cNvSpPr txBox="1"/>
          <p:nvPr/>
        </p:nvSpPr>
        <p:spPr>
          <a:xfrm>
            <a:off x="635001" y="10048711"/>
            <a:ext cx="7035798" cy="3539430"/>
          </a:xfrm>
          <a:prstGeom prst="rect">
            <a:avLst/>
          </a:prstGeom>
          <a:noFill/>
        </p:spPr>
        <p:txBody>
          <a:bodyPr wrap="square" rtlCol="0">
            <a:spAutoFit/>
          </a:bodyPr>
          <a:lstStyle/>
          <a:p>
            <a:pPr algn="ctr"/>
            <a:r>
              <a:rPr lang="en-US" sz="4000" b="1" dirty="0"/>
              <a:t>What options do short-term stay customers have?</a:t>
            </a:r>
          </a:p>
          <a:p>
            <a:pPr algn="just"/>
            <a:r>
              <a:rPr lang="en-US" sz="2400" dirty="0"/>
              <a:t>Options like Airbnb provide a wide variety of choices for consumers, but they also vary dramatically in the amenities provided and level of comfort, often unbeknownst to the customer. Hotels have a far more rigid pricing model, but the level of care is easily anticipated.</a:t>
            </a:r>
          </a:p>
        </p:txBody>
      </p:sp>
      <p:sp>
        <p:nvSpPr>
          <p:cNvPr id="18" name="TextBox 17"/>
          <p:cNvSpPr txBox="1"/>
          <p:nvPr/>
        </p:nvSpPr>
        <p:spPr>
          <a:xfrm>
            <a:off x="635000" y="13617717"/>
            <a:ext cx="7035799" cy="2554545"/>
          </a:xfrm>
          <a:prstGeom prst="rect">
            <a:avLst/>
          </a:prstGeom>
          <a:noFill/>
        </p:spPr>
        <p:txBody>
          <a:bodyPr wrap="square" rtlCol="0">
            <a:spAutoFit/>
          </a:bodyPr>
          <a:lstStyle/>
          <a:p>
            <a:pPr algn="ctr"/>
            <a:r>
              <a:rPr lang="en-US" sz="4000" b="1" dirty="0"/>
              <a:t>How do they decide?</a:t>
            </a:r>
          </a:p>
          <a:p>
            <a:pPr algn="just"/>
            <a:r>
              <a:rPr lang="en-US" sz="2400" dirty="0"/>
              <a:t>By investigating Airbnb and Hotel data in New York City, we are able to identify similar bookings across the two platforms. Our project provides comprehensive analysis and insightful visualizations to help consumers make an informed decision in a short amount of time. </a:t>
            </a:r>
          </a:p>
        </p:txBody>
      </p:sp>
      <p:sp>
        <p:nvSpPr>
          <p:cNvPr id="19" name="TextBox 18"/>
          <p:cNvSpPr txBox="1"/>
          <p:nvPr/>
        </p:nvSpPr>
        <p:spPr>
          <a:xfrm>
            <a:off x="1131545" y="16715867"/>
            <a:ext cx="12771445" cy="1200329"/>
          </a:xfrm>
          <a:prstGeom prst="rect">
            <a:avLst/>
          </a:prstGeom>
          <a:noFill/>
        </p:spPr>
        <p:txBody>
          <a:bodyPr wrap="none" rtlCol="0">
            <a:spAutoFit/>
          </a:bodyPr>
          <a:lstStyle/>
          <a:p>
            <a:r>
              <a:rPr lang="en-US" sz="7200" b="1" dirty="0">
                <a:solidFill>
                  <a:srgbClr val="FD5C63"/>
                </a:solidFill>
                <a:latin typeface="Century" charset="0"/>
                <a:ea typeface="Century" charset="0"/>
                <a:cs typeface="Century" charset="0"/>
              </a:rPr>
              <a:t>Approaches and Experiments</a:t>
            </a:r>
          </a:p>
        </p:txBody>
      </p:sp>
      <p:sp>
        <p:nvSpPr>
          <p:cNvPr id="30" name="TextBox 29"/>
          <p:cNvSpPr txBox="1"/>
          <p:nvPr/>
        </p:nvSpPr>
        <p:spPr>
          <a:xfrm>
            <a:off x="635000" y="18295228"/>
            <a:ext cx="3529684" cy="707886"/>
          </a:xfrm>
          <a:prstGeom prst="rect">
            <a:avLst/>
          </a:prstGeom>
          <a:noFill/>
        </p:spPr>
        <p:txBody>
          <a:bodyPr wrap="none" rtlCol="0">
            <a:spAutoFit/>
          </a:bodyPr>
          <a:lstStyle/>
          <a:p>
            <a:pPr algn="ctr"/>
            <a:r>
              <a:rPr lang="en-US" sz="4000" b="1" dirty="0">
                <a:ea typeface="Century" charset="0"/>
                <a:cs typeface="Century" charset="0"/>
              </a:rPr>
              <a:t>Cluster Analysis</a:t>
            </a:r>
          </a:p>
        </p:txBody>
      </p:sp>
      <p:sp>
        <p:nvSpPr>
          <p:cNvPr id="33" name="TextBox 32"/>
          <p:cNvSpPr txBox="1"/>
          <p:nvPr/>
        </p:nvSpPr>
        <p:spPr>
          <a:xfrm>
            <a:off x="15394488" y="7576451"/>
            <a:ext cx="3937488" cy="707886"/>
          </a:xfrm>
          <a:prstGeom prst="rect">
            <a:avLst/>
          </a:prstGeom>
          <a:noFill/>
        </p:spPr>
        <p:txBody>
          <a:bodyPr wrap="none" rtlCol="0">
            <a:spAutoFit/>
          </a:bodyPr>
          <a:lstStyle/>
          <a:p>
            <a:r>
              <a:rPr lang="en-US" sz="4000" b="1" dirty="0">
                <a:ea typeface="Century" charset="0"/>
                <a:cs typeface="Century" charset="0"/>
              </a:rPr>
              <a:t>Pricing Over Time</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1168" y="8357896"/>
            <a:ext cx="2065102" cy="1868917"/>
          </a:xfrm>
          <a:prstGeom prst="rect">
            <a:avLst/>
          </a:prstGeom>
        </p:spPr>
      </p:pic>
      <p:sp>
        <p:nvSpPr>
          <p:cNvPr id="34" name="TextBox 33"/>
          <p:cNvSpPr txBox="1"/>
          <p:nvPr/>
        </p:nvSpPr>
        <p:spPr>
          <a:xfrm>
            <a:off x="11493675" y="8331246"/>
            <a:ext cx="5443814" cy="1200329"/>
          </a:xfrm>
          <a:prstGeom prst="rect">
            <a:avLst/>
          </a:prstGeom>
          <a:noFill/>
        </p:spPr>
        <p:txBody>
          <a:bodyPr wrap="square" rtlCol="0">
            <a:spAutoFit/>
          </a:bodyPr>
          <a:lstStyle/>
          <a:p>
            <a:r>
              <a:rPr lang="en-US" sz="2400" dirty="0"/>
              <a:t>Airbnb pricing data was gathered by scraping the site using Selenium, a web scraping tool for Python.</a:t>
            </a:r>
          </a:p>
        </p:txBody>
      </p:sp>
      <p:sp>
        <p:nvSpPr>
          <p:cNvPr id="35" name="TextBox 34"/>
          <p:cNvSpPr txBox="1"/>
          <p:nvPr/>
        </p:nvSpPr>
        <p:spPr>
          <a:xfrm>
            <a:off x="17729200" y="8327001"/>
            <a:ext cx="5742484" cy="1200329"/>
          </a:xfrm>
          <a:prstGeom prst="rect">
            <a:avLst/>
          </a:prstGeom>
          <a:noFill/>
        </p:spPr>
        <p:txBody>
          <a:bodyPr wrap="square" rtlCol="0">
            <a:spAutoFit/>
          </a:bodyPr>
          <a:lstStyle/>
          <a:p>
            <a:pPr algn="r"/>
            <a:r>
              <a:rPr lang="en-US" sz="2400" dirty="0"/>
              <a:t>Amadeus, a travel technology company, provided us with pricing data over time for the hotels through their API.</a:t>
            </a:r>
          </a:p>
        </p:txBody>
      </p:sp>
      <p:sp>
        <p:nvSpPr>
          <p:cNvPr id="36" name="TextBox 35"/>
          <p:cNvSpPr txBox="1"/>
          <p:nvPr/>
        </p:nvSpPr>
        <p:spPr>
          <a:xfrm>
            <a:off x="4905707" y="18276826"/>
            <a:ext cx="5964838" cy="707886"/>
          </a:xfrm>
          <a:prstGeom prst="rect">
            <a:avLst/>
          </a:prstGeom>
          <a:noFill/>
        </p:spPr>
        <p:txBody>
          <a:bodyPr wrap="none" rtlCol="0">
            <a:spAutoFit/>
          </a:bodyPr>
          <a:lstStyle/>
          <a:p>
            <a:pPr algn="ctr"/>
            <a:r>
              <a:rPr lang="en-US" sz="4000" b="1" dirty="0">
                <a:ea typeface="Century" charset="0"/>
                <a:cs typeface="Century" charset="0"/>
              </a:rPr>
              <a:t>Directed Review Sentiment</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63515" y="8714541"/>
            <a:ext cx="2667441" cy="1260024"/>
          </a:xfrm>
          <a:prstGeom prst="rect">
            <a:avLst/>
          </a:prstGeom>
        </p:spPr>
      </p:pic>
      <p:sp>
        <p:nvSpPr>
          <p:cNvPr id="37" name="TextBox 36"/>
          <p:cNvSpPr txBox="1"/>
          <p:nvPr/>
        </p:nvSpPr>
        <p:spPr>
          <a:xfrm>
            <a:off x="16366390" y="11331900"/>
            <a:ext cx="1993687" cy="707886"/>
          </a:xfrm>
          <a:prstGeom prst="rect">
            <a:avLst/>
          </a:prstGeom>
          <a:noFill/>
        </p:spPr>
        <p:txBody>
          <a:bodyPr wrap="none" rtlCol="0">
            <a:spAutoFit/>
          </a:bodyPr>
          <a:lstStyle/>
          <a:p>
            <a:r>
              <a:rPr lang="en-US" sz="4000" b="1" dirty="0">
                <a:ea typeface="Century" charset="0"/>
                <a:cs typeface="Century" charset="0"/>
              </a:rPr>
              <a:t>Location</a:t>
            </a:r>
          </a:p>
        </p:txBody>
      </p:sp>
      <p:sp>
        <p:nvSpPr>
          <p:cNvPr id="38" name="TextBox 37"/>
          <p:cNvSpPr txBox="1"/>
          <p:nvPr/>
        </p:nvSpPr>
        <p:spPr>
          <a:xfrm>
            <a:off x="19689248" y="16724419"/>
            <a:ext cx="3382657" cy="1200329"/>
          </a:xfrm>
          <a:prstGeom prst="rect">
            <a:avLst/>
          </a:prstGeom>
          <a:noFill/>
        </p:spPr>
        <p:txBody>
          <a:bodyPr wrap="none" rtlCol="0">
            <a:spAutoFit/>
          </a:bodyPr>
          <a:lstStyle/>
          <a:p>
            <a:r>
              <a:rPr lang="en-US" sz="7200" b="1" dirty="0">
                <a:solidFill>
                  <a:srgbClr val="FD5C63"/>
                </a:solidFill>
                <a:latin typeface="Century" charset="0"/>
                <a:ea typeface="Century" charset="0"/>
                <a:cs typeface="Century" charset="0"/>
              </a:rPr>
              <a:t>Results</a:t>
            </a:r>
          </a:p>
        </p:txBody>
      </p:sp>
      <p:pic>
        <p:nvPicPr>
          <p:cNvPr id="45" name="Picture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63515" y="10998093"/>
            <a:ext cx="2559889" cy="1776864"/>
          </a:xfrm>
          <a:prstGeom prst="rect">
            <a:avLst/>
          </a:prstGeom>
        </p:spPr>
      </p:pic>
      <p:sp>
        <p:nvSpPr>
          <p:cNvPr id="46" name="TextBox 45"/>
          <p:cNvSpPr txBox="1"/>
          <p:nvPr/>
        </p:nvSpPr>
        <p:spPr>
          <a:xfrm>
            <a:off x="17729200" y="9962101"/>
            <a:ext cx="5748619" cy="830997"/>
          </a:xfrm>
          <a:prstGeom prst="rect">
            <a:avLst/>
          </a:prstGeom>
          <a:noFill/>
        </p:spPr>
        <p:txBody>
          <a:bodyPr wrap="square" rtlCol="0">
            <a:spAutoFit/>
          </a:bodyPr>
          <a:lstStyle/>
          <a:p>
            <a:pPr algn="r"/>
            <a:r>
              <a:rPr lang="en-US" sz="2400" dirty="0"/>
              <a:t>We scraped hotel reviews and amenity information from TripAdvisor (265 Hotels).</a:t>
            </a:r>
          </a:p>
        </p:txBody>
      </p:sp>
      <p:sp>
        <p:nvSpPr>
          <p:cNvPr id="49" name="TextBox 48"/>
          <p:cNvSpPr txBox="1"/>
          <p:nvPr/>
        </p:nvSpPr>
        <p:spPr>
          <a:xfrm>
            <a:off x="16398034" y="9263448"/>
            <a:ext cx="1930400" cy="707886"/>
          </a:xfrm>
          <a:prstGeom prst="rect">
            <a:avLst/>
          </a:prstGeom>
          <a:noFill/>
        </p:spPr>
        <p:txBody>
          <a:bodyPr wrap="none" rtlCol="0">
            <a:spAutoFit/>
          </a:bodyPr>
          <a:lstStyle/>
          <a:p>
            <a:r>
              <a:rPr lang="en-US" sz="4000" b="1" dirty="0">
                <a:ea typeface="Century" charset="0"/>
                <a:cs typeface="Century" charset="0"/>
              </a:rPr>
              <a:t>Reviews</a:t>
            </a:r>
          </a:p>
        </p:txBody>
      </p:sp>
      <p:sp>
        <p:nvSpPr>
          <p:cNvPr id="50" name="TextBox 49"/>
          <p:cNvSpPr txBox="1"/>
          <p:nvPr/>
        </p:nvSpPr>
        <p:spPr>
          <a:xfrm>
            <a:off x="11485253" y="9875015"/>
            <a:ext cx="5452236" cy="1569660"/>
          </a:xfrm>
          <a:prstGeom prst="rect">
            <a:avLst/>
          </a:prstGeom>
          <a:noFill/>
        </p:spPr>
        <p:txBody>
          <a:bodyPr wrap="square" rtlCol="0">
            <a:spAutoFit/>
          </a:bodyPr>
          <a:lstStyle/>
          <a:p>
            <a:r>
              <a:rPr lang="en-US" sz="2400" dirty="0"/>
              <a:t>We used Inside Airbnb, a data collection platform that gathered the listing reviews from Airbnb itself and compiled them into a dataset (44,318 Listings).</a:t>
            </a:r>
          </a:p>
        </p:txBody>
      </p:sp>
      <p:pic>
        <p:nvPicPr>
          <p:cNvPr id="56" name="Picture 55"/>
          <p:cNvPicPr>
            <a:picLocks/>
          </p:cNvPicPr>
          <p:nvPr/>
        </p:nvPicPr>
        <p:blipFill rotWithShape="1">
          <a:blip r:embed="rId7">
            <a:extLst>
              <a:ext uri="{28A0092B-C50C-407E-A947-70E740481C1C}">
                <a14:useLocalDpi xmlns:a14="http://schemas.microsoft.com/office/drawing/2010/main" val="0"/>
              </a:ext>
            </a:extLst>
          </a:blip>
          <a:srcRect t="13583" b="70572"/>
          <a:stretch/>
        </p:blipFill>
        <p:spPr>
          <a:xfrm>
            <a:off x="8604409" y="11324150"/>
            <a:ext cx="2692642" cy="903005"/>
          </a:xfrm>
          <a:prstGeom prst="rect">
            <a:avLst/>
          </a:prstGeom>
        </p:spPr>
      </p:pic>
      <p:sp>
        <p:nvSpPr>
          <p:cNvPr id="61" name="TextBox 60"/>
          <p:cNvSpPr txBox="1"/>
          <p:nvPr/>
        </p:nvSpPr>
        <p:spPr>
          <a:xfrm>
            <a:off x="11493675" y="12056742"/>
            <a:ext cx="5443814" cy="1200329"/>
          </a:xfrm>
          <a:prstGeom prst="rect">
            <a:avLst/>
          </a:prstGeom>
          <a:noFill/>
        </p:spPr>
        <p:txBody>
          <a:bodyPr wrap="square" rtlCol="0">
            <a:spAutoFit/>
          </a:bodyPr>
          <a:lstStyle/>
          <a:p>
            <a:r>
              <a:rPr lang="en-US" sz="2400" dirty="0"/>
              <a:t>The Inside Airbnb dataset also included columns for location, in the form of latitude and longitude coordinates.</a:t>
            </a:r>
          </a:p>
        </p:txBody>
      </p:sp>
      <p:sp>
        <p:nvSpPr>
          <p:cNvPr id="62" name="TextBox 61"/>
          <p:cNvSpPr txBox="1"/>
          <p:nvPr/>
        </p:nvSpPr>
        <p:spPr>
          <a:xfrm>
            <a:off x="17729200" y="12138222"/>
            <a:ext cx="5792162" cy="1200329"/>
          </a:xfrm>
          <a:prstGeom prst="rect">
            <a:avLst/>
          </a:prstGeom>
          <a:noFill/>
        </p:spPr>
        <p:txBody>
          <a:bodyPr wrap="square" rtlCol="0">
            <a:spAutoFit/>
          </a:bodyPr>
          <a:lstStyle/>
          <a:p>
            <a:pPr algn="r"/>
            <a:r>
              <a:rPr lang="en-US" sz="2400" dirty="0"/>
              <a:t>We utilized the </a:t>
            </a:r>
            <a:r>
              <a:rPr lang="en-US" sz="2400" dirty="0" err="1"/>
              <a:t>OpenStreetMap</a:t>
            </a:r>
            <a:r>
              <a:rPr lang="en-US" sz="2400" dirty="0"/>
              <a:t> API to convert hotel addresses to latitude and longitude coordinates.</a:t>
            </a:r>
          </a:p>
        </p:txBody>
      </p:sp>
      <p:pic>
        <p:nvPicPr>
          <p:cNvPr id="63" name="Picture 6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29930" y="13573685"/>
            <a:ext cx="1934608" cy="1934608"/>
          </a:xfrm>
          <a:prstGeom prst="rect">
            <a:avLst/>
          </a:prstGeom>
        </p:spPr>
      </p:pic>
      <p:sp>
        <p:nvSpPr>
          <p:cNvPr id="64" name="TextBox 63"/>
          <p:cNvSpPr txBox="1"/>
          <p:nvPr/>
        </p:nvSpPr>
        <p:spPr>
          <a:xfrm>
            <a:off x="16192880" y="13226186"/>
            <a:ext cx="2340705" cy="707886"/>
          </a:xfrm>
          <a:prstGeom prst="rect">
            <a:avLst/>
          </a:prstGeom>
          <a:noFill/>
        </p:spPr>
        <p:txBody>
          <a:bodyPr wrap="none" rtlCol="0">
            <a:spAutoFit/>
          </a:bodyPr>
          <a:lstStyle/>
          <a:p>
            <a:r>
              <a:rPr lang="en-US" sz="4000" b="1" dirty="0">
                <a:ea typeface="Century" charset="0"/>
                <a:cs typeface="Century" charset="0"/>
              </a:rPr>
              <a:t>Amenities</a:t>
            </a:r>
          </a:p>
        </p:txBody>
      </p:sp>
      <p:sp>
        <p:nvSpPr>
          <p:cNvPr id="65" name="TextBox 64"/>
          <p:cNvSpPr txBox="1"/>
          <p:nvPr/>
        </p:nvSpPr>
        <p:spPr>
          <a:xfrm>
            <a:off x="11493675" y="13948021"/>
            <a:ext cx="5443814" cy="1569660"/>
          </a:xfrm>
          <a:prstGeom prst="rect">
            <a:avLst/>
          </a:prstGeom>
          <a:noFill/>
        </p:spPr>
        <p:txBody>
          <a:bodyPr wrap="square" rtlCol="0">
            <a:spAutoFit/>
          </a:bodyPr>
          <a:lstStyle/>
          <a:p>
            <a:r>
              <a:rPr lang="en-US" sz="2400" dirty="0"/>
              <a:t>Amenities for </a:t>
            </a:r>
            <a:r>
              <a:rPr lang="en-US" sz="2400" dirty="0" err="1"/>
              <a:t>Airbnbs</a:t>
            </a:r>
            <a:r>
              <a:rPr lang="en-US" sz="2400" dirty="0"/>
              <a:t> include kitchens, televisions, air conditioning, and others, and were included in the Inside Airbnb dataset.</a:t>
            </a:r>
          </a:p>
        </p:txBody>
      </p:sp>
      <p:sp>
        <p:nvSpPr>
          <p:cNvPr id="66" name="TextBox 65"/>
          <p:cNvSpPr txBox="1"/>
          <p:nvPr/>
        </p:nvSpPr>
        <p:spPr>
          <a:xfrm>
            <a:off x="17729200" y="14035107"/>
            <a:ext cx="5903686" cy="1569660"/>
          </a:xfrm>
          <a:prstGeom prst="rect">
            <a:avLst/>
          </a:prstGeom>
          <a:noFill/>
        </p:spPr>
        <p:txBody>
          <a:bodyPr wrap="square" rtlCol="0">
            <a:spAutoFit/>
          </a:bodyPr>
          <a:lstStyle/>
          <a:p>
            <a:pPr algn="r"/>
            <a:r>
              <a:rPr lang="en-US" sz="2400" dirty="0"/>
              <a:t>The hotel amenities data was provided by Amadeus and by TripAdvisor, and included data such as gyms, refrigerators, kid-friendliness, and others.</a:t>
            </a:r>
          </a:p>
        </p:txBody>
      </p:sp>
      <p:sp>
        <p:nvSpPr>
          <p:cNvPr id="67" name="TextBox 66"/>
          <p:cNvSpPr txBox="1"/>
          <p:nvPr/>
        </p:nvSpPr>
        <p:spPr>
          <a:xfrm>
            <a:off x="10045255" y="6919408"/>
            <a:ext cx="2757486" cy="1200329"/>
          </a:xfrm>
          <a:prstGeom prst="rect">
            <a:avLst/>
          </a:prstGeom>
          <a:noFill/>
        </p:spPr>
        <p:txBody>
          <a:bodyPr wrap="none" rtlCol="0">
            <a:spAutoFit/>
          </a:bodyPr>
          <a:lstStyle/>
          <a:p>
            <a:r>
              <a:rPr lang="en-US" sz="7200" b="1" i="1" dirty="0">
                <a:ea typeface="Century" charset="0"/>
                <a:cs typeface="Century" charset="0"/>
              </a:rPr>
              <a:t>Airbnb</a:t>
            </a:r>
          </a:p>
        </p:txBody>
      </p:sp>
      <p:sp>
        <p:nvSpPr>
          <p:cNvPr id="68" name="TextBox 67"/>
          <p:cNvSpPr txBox="1"/>
          <p:nvPr/>
        </p:nvSpPr>
        <p:spPr>
          <a:xfrm>
            <a:off x="22061715" y="6879413"/>
            <a:ext cx="2632580" cy="1200329"/>
          </a:xfrm>
          <a:prstGeom prst="rect">
            <a:avLst/>
          </a:prstGeom>
          <a:noFill/>
        </p:spPr>
        <p:txBody>
          <a:bodyPr wrap="none" rtlCol="0">
            <a:spAutoFit/>
          </a:bodyPr>
          <a:lstStyle/>
          <a:p>
            <a:r>
              <a:rPr lang="en-US" sz="7200" b="1" i="1" dirty="0">
                <a:ea typeface="Century" charset="0"/>
                <a:cs typeface="Century" charset="0"/>
              </a:rPr>
              <a:t>Hotels</a:t>
            </a:r>
          </a:p>
        </p:txBody>
      </p:sp>
      <p:sp>
        <p:nvSpPr>
          <p:cNvPr id="70" name="Rectangle 69"/>
          <p:cNvSpPr/>
          <p:nvPr/>
        </p:nvSpPr>
        <p:spPr>
          <a:xfrm>
            <a:off x="8602529" y="5620189"/>
            <a:ext cx="18189927" cy="1249813"/>
          </a:xfrm>
          <a:prstGeom prst="rect">
            <a:avLst/>
          </a:prstGeom>
          <a:solidFill>
            <a:srgbClr val="002060">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11423998" y="18257841"/>
            <a:ext cx="3279296" cy="707886"/>
          </a:xfrm>
          <a:prstGeom prst="rect">
            <a:avLst/>
          </a:prstGeom>
          <a:noFill/>
        </p:spPr>
        <p:txBody>
          <a:bodyPr wrap="none" rtlCol="0">
            <a:spAutoFit/>
          </a:bodyPr>
          <a:lstStyle/>
          <a:p>
            <a:pPr algn="ctr"/>
            <a:r>
              <a:rPr lang="en-US" sz="4000" b="1" dirty="0">
                <a:ea typeface="Century" charset="0"/>
                <a:cs typeface="Century" charset="0"/>
              </a:rPr>
              <a:t>Unified Search</a:t>
            </a:r>
          </a:p>
        </p:txBody>
      </p:sp>
      <p:sp>
        <p:nvSpPr>
          <p:cNvPr id="20" name="TextBox 19"/>
          <p:cNvSpPr txBox="1"/>
          <p:nvPr/>
        </p:nvSpPr>
        <p:spPr>
          <a:xfrm>
            <a:off x="13902990" y="5644187"/>
            <a:ext cx="6920484" cy="1200329"/>
          </a:xfrm>
          <a:prstGeom prst="rect">
            <a:avLst/>
          </a:prstGeom>
          <a:noFill/>
        </p:spPr>
        <p:txBody>
          <a:bodyPr wrap="none" rtlCol="0">
            <a:spAutoFit/>
          </a:bodyPr>
          <a:lstStyle/>
          <a:p>
            <a:r>
              <a:rPr lang="en-US" sz="7200" b="1" dirty="0">
                <a:solidFill>
                  <a:srgbClr val="FD5C63"/>
                </a:solidFill>
                <a:latin typeface="Century" charset="0"/>
                <a:ea typeface="Century" charset="0"/>
                <a:cs typeface="Century" charset="0"/>
              </a:rPr>
              <a:t>Data Gathering</a:t>
            </a:r>
          </a:p>
        </p:txBody>
      </p:sp>
      <p:sp>
        <p:nvSpPr>
          <p:cNvPr id="2" name="TextBox 1">
            <a:extLst>
              <a:ext uri="{FF2B5EF4-FFF2-40B4-BE49-F238E27FC236}">
                <a16:creationId xmlns:a16="http://schemas.microsoft.com/office/drawing/2014/main" id="{A3AC744B-A413-453F-9FC4-89AC446C322E}"/>
              </a:ext>
            </a:extLst>
          </p:cNvPr>
          <p:cNvSpPr txBox="1"/>
          <p:nvPr/>
        </p:nvSpPr>
        <p:spPr>
          <a:xfrm>
            <a:off x="635000" y="19035917"/>
            <a:ext cx="4155104" cy="16712267"/>
          </a:xfrm>
          <a:prstGeom prst="rect">
            <a:avLst/>
          </a:prstGeom>
          <a:noFill/>
        </p:spPr>
        <p:txBody>
          <a:bodyPr wrap="square" rtlCol="0">
            <a:spAutoFit/>
          </a:bodyPr>
          <a:lstStyle/>
          <a:p>
            <a:r>
              <a:rPr lang="en-US" sz="2400" dirty="0"/>
              <a:t>Attempted to cluster by:</a:t>
            </a:r>
          </a:p>
          <a:p>
            <a:pPr marL="228600" indent="-228600">
              <a:buFont typeface="Arial" panose="020B0604020202020204" pitchFamily="34" charset="0"/>
              <a:buChar char="•"/>
            </a:pPr>
            <a:r>
              <a:rPr lang="en-US" sz="2400" b="1" dirty="0"/>
              <a:t>Latitude/longitude grid:</a:t>
            </a:r>
          </a:p>
          <a:p>
            <a:pPr marL="228600"/>
            <a:r>
              <a:rPr lang="en-US" sz="2400" dirty="0"/>
              <a:t>Airbnb listings cover New York but hotels are sparse.</a:t>
            </a:r>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indent="-228600">
              <a:buFont typeface="Arial" panose="020B0604020202020204" pitchFamily="34" charset="0"/>
              <a:buChar char="•"/>
            </a:pPr>
            <a:r>
              <a:rPr lang="en-US" sz="2400" b="1" dirty="0" err="1"/>
              <a:t>Voronoi</a:t>
            </a:r>
            <a:r>
              <a:rPr lang="en-US" sz="2400" b="1" dirty="0"/>
              <a:t> – Nearest subway:</a:t>
            </a:r>
          </a:p>
          <a:p>
            <a:pPr marL="228600"/>
            <a:r>
              <a:rPr lang="en-US" sz="2400" dirty="0"/>
              <a:t>Some cells were too large and regions with many hotels were broken up into several smaller cells</a:t>
            </a:r>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marL="228600"/>
            <a:endParaRPr lang="en-US" sz="2400" dirty="0"/>
          </a:p>
          <a:p>
            <a:pPr lvl="0"/>
            <a:r>
              <a:rPr lang="en-US" sz="2400" dirty="0">
                <a:solidFill>
                  <a:prstClr val="black"/>
                </a:solidFill>
              </a:rPr>
              <a:t>Solution:</a:t>
            </a:r>
            <a:endParaRPr lang="en-US" sz="2400" dirty="0"/>
          </a:p>
          <a:p>
            <a:pPr marL="228600" indent="-228600">
              <a:buFont typeface="Arial" panose="020B0604020202020204" pitchFamily="34" charset="0"/>
              <a:buChar char="•"/>
            </a:pPr>
            <a:r>
              <a:rPr lang="en-US" sz="2400" b="1" dirty="0" err="1"/>
              <a:t>Voronoi</a:t>
            </a:r>
            <a:r>
              <a:rPr lang="en-US" sz="2400" b="1" dirty="0"/>
              <a:t> – K Means Centroid:</a:t>
            </a:r>
          </a:p>
          <a:p>
            <a:pPr marL="228600"/>
            <a:r>
              <a:rPr lang="en-US" sz="2400" dirty="0"/>
              <a:t>Clustered hotel locations with k = 130 and assigned each Airbnb listing to a cluster if it was within 1 kilometer of the centroid. 36% of Airbnb listings were disregarded for being too far away from a cluster.</a:t>
            </a:r>
          </a:p>
          <a:p>
            <a:pPr marL="228600"/>
            <a:endParaRPr lang="en-US" sz="2400" dirty="0"/>
          </a:p>
          <a:p>
            <a:pPr marL="914400" indent="-457200">
              <a:buFont typeface="Courier New" panose="02070309020205020404" pitchFamily="49" charset="0"/>
              <a:buChar char="o"/>
            </a:pPr>
            <a:endParaRPr lang="en-US" sz="2400" dirty="0"/>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86253" y="30911923"/>
            <a:ext cx="9882849" cy="4512826"/>
          </a:xfrm>
          <a:prstGeom prst="rect">
            <a:avLst/>
          </a:prstGeom>
        </p:spPr>
      </p:pic>
      <p:sp>
        <p:nvSpPr>
          <p:cNvPr id="48" name="TextBox 47">
            <a:extLst>
              <a:ext uri="{FF2B5EF4-FFF2-40B4-BE49-F238E27FC236}">
                <a16:creationId xmlns:a16="http://schemas.microsoft.com/office/drawing/2014/main" id="{A3AC744B-A413-453F-9FC4-89AC446C322E}"/>
              </a:ext>
            </a:extLst>
          </p:cNvPr>
          <p:cNvSpPr txBox="1"/>
          <p:nvPr/>
        </p:nvSpPr>
        <p:spPr>
          <a:xfrm>
            <a:off x="5193448" y="19035917"/>
            <a:ext cx="5244258" cy="11172289"/>
          </a:xfrm>
          <a:prstGeom prst="rect">
            <a:avLst/>
          </a:prstGeom>
          <a:noFill/>
        </p:spPr>
        <p:txBody>
          <a:bodyPr wrap="square" rtlCol="0">
            <a:spAutoFit/>
          </a:bodyPr>
          <a:lstStyle/>
          <a:p>
            <a:pPr marL="342900" indent="-342900">
              <a:buFont typeface="Arial" charset="0"/>
              <a:buChar char="•"/>
            </a:pPr>
            <a:r>
              <a:rPr lang="en-US" sz="2400" dirty="0"/>
              <a:t>Our main visualization shows pricing data, but we also want to analyze subjective features.</a:t>
            </a:r>
          </a:p>
          <a:p>
            <a:pPr marL="342900" indent="-342900">
              <a:buFont typeface="Arial" charset="0"/>
              <a:buChar char="•"/>
            </a:pPr>
            <a:endParaRPr lang="en-US" sz="2400" dirty="0"/>
          </a:p>
          <a:p>
            <a:pPr marL="342900" indent="-342900">
              <a:buFont typeface="Arial" charset="0"/>
              <a:buChar char="•"/>
            </a:pPr>
            <a:r>
              <a:rPr lang="en-US" sz="2400" dirty="0"/>
              <a:t>Reviews are useful, but don’t have a standard format.</a:t>
            </a:r>
          </a:p>
          <a:p>
            <a:pPr marL="342900" indent="-342900">
              <a:buFont typeface="Arial" charset="0"/>
              <a:buChar char="•"/>
            </a:pPr>
            <a:endParaRPr lang="en-US" sz="2400" dirty="0"/>
          </a:p>
          <a:p>
            <a:pPr marL="342900" indent="-342900">
              <a:buFont typeface="Arial" charset="0"/>
              <a:buChar char="•"/>
            </a:pPr>
            <a:r>
              <a:rPr lang="en-US" sz="2400" dirty="0"/>
              <a:t>Our method allows us to obtain sentiment scores representing specific aspects of each listing:</a:t>
            </a:r>
          </a:p>
          <a:p>
            <a:pPr marL="1828800" lvl="1" indent="-457200">
              <a:buFont typeface="+mj-lt"/>
              <a:buAutoNum type="arabicPeriod"/>
            </a:pPr>
            <a:r>
              <a:rPr lang="en-US" sz="2400" dirty="0"/>
              <a:t>Location</a:t>
            </a:r>
          </a:p>
          <a:p>
            <a:pPr marL="1828800" lvl="1" indent="-457200">
              <a:buFont typeface="+mj-lt"/>
              <a:buAutoNum type="arabicPeriod"/>
            </a:pPr>
            <a:r>
              <a:rPr lang="en-US" sz="2400" dirty="0"/>
              <a:t>Hospitality</a:t>
            </a:r>
          </a:p>
          <a:p>
            <a:pPr marL="1828800" lvl="1" indent="-457200">
              <a:buFont typeface="+mj-lt"/>
              <a:buAutoNum type="arabicPeriod"/>
            </a:pPr>
            <a:r>
              <a:rPr lang="en-US" sz="2400" dirty="0"/>
              <a:t>Room Quality</a:t>
            </a:r>
          </a:p>
          <a:p>
            <a:pPr marL="342900" indent="-342900">
              <a:buFont typeface="Arial" charset="0"/>
              <a:buChar char="•"/>
            </a:pPr>
            <a:endParaRPr lang="en-US" sz="2400" dirty="0"/>
          </a:p>
          <a:p>
            <a:r>
              <a:rPr lang="en-US" sz="2400" b="1" dirty="0"/>
              <a:t>Method</a:t>
            </a:r>
            <a:r>
              <a:rPr lang="en-US" sz="2400" dirty="0"/>
              <a:t>:</a:t>
            </a:r>
          </a:p>
          <a:p>
            <a:pPr marL="342900" indent="-342900">
              <a:buFont typeface="Arial" charset="0"/>
              <a:buChar char="•"/>
            </a:pPr>
            <a:r>
              <a:rPr lang="en-US" sz="2400" dirty="0"/>
              <a:t>Used the Stanford </a:t>
            </a:r>
            <a:r>
              <a:rPr lang="en-US" sz="2400" dirty="0" err="1"/>
              <a:t>CoreNLP</a:t>
            </a:r>
            <a:r>
              <a:rPr lang="en-US" sz="2400" dirty="0"/>
              <a:t> Library to obtain “sentiment trees.”</a:t>
            </a:r>
          </a:p>
          <a:p>
            <a:pPr marL="342900" indent="-342900">
              <a:buFont typeface="Arial" charset="0"/>
              <a:buChar char="•"/>
            </a:pPr>
            <a:endParaRPr lang="en-US" sz="2400" dirty="0"/>
          </a:p>
          <a:p>
            <a:pPr marL="342900" indent="-342900">
              <a:buFont typeface="Arial" charset="0"/>
              <a:buChar char="•"/>
            </a:pPr>
            <a:r>
              <a:rPr lang="en-US" sz="2400" dirty="0"/>
              <a:t>Broke the trees into subtrees (phrases).</a:t>
            </a:r>
          </a:p>
          <a:p>
            <a:pPr marL="342900" indent="-342900">
              <a:buFont typeface="Arial" charset="0"/>
              <a:buChar char="•"/>
            </a:pPr>
            <a:endParaRPr lang="en-US" sz="2400" dirty="0"/>
          </a:p>
          <a:p>
            <a:pPr marL="342900" indent="-342900">
              <a:buFont typeface="Arial" charset="0"/>
              <a:buChar char="•"/>
            </a:pPr>
            <a:r>
              <a:rPr lang="en-US" sz="2400" dirty="0"/>
              <a:t>Classified each subtree to determine the aspect.</a:t>
            </a:r>
          </a:p>
          <a:p>
            <a:pPr marL="342900" indent="-342900">
              <a:buFont typeface="Arial" charset="0"/>
              <a:buChar char="•"/>
            </a:pPr>
            <a:endParaRPr lang="en-US" sz="2400" dirty="0"/>
          </a:p>
          <a:p>
            <a:pPr marL="342900" indent="-342900">
              <a:buFont typeface="Arial" charset="0"/>
              <a:buChar char="•"/>
            </a:pPr>
            <a:endParaRPr lang="en-US" sz="2400" dirty="0"/>
          </a:p>
          <a:p>
            <a:r>
              <a:rPr lang="en-US" sz="2400" i="1" dirty="0"/>
              <a:t>* We can handle a single sentence with multiple sentiments towards multiple aspects! (see figure below)</a:t>
            </a:r>
          </a:p>
          <a:p>
            <a:pPr marL="914400" indent="-457200">
              <a:buFont typeface="Courier New" panose="02070309020205020404" pitchFamily="49" charset="0"/>
              <a:buChar char="o"/>
            </a:pPr>
            <a:endParaRPr lang="en-US" sz="2400" dirty="0"/>
          </a:p>
        </p:txBody>
      </p:sp>
      <p:sp>
        <p:nvSpPr>
          <p:cNvPr id="51" name="TextBox 50">
            <a:extLst>
              <a:ext uri="{FF2B5EF4-FFF2-40B4-BE49-F238E27FC236}">
                <a16:creationId xmlns:a16="http://schemas.microsoft.com/office/drawing/2014/main" id="{A3AC744B-A413-453F-9FC4-89AC446C322E}"/>
              </a:ext>
            </a:extLst>
          </p:cNvPr>
          <p:cNvSpPr txBox="1"/>
          <p:nvPr/>
        </p:nvSpPr>
        <p:spPr>
          <a:xfrm>
            <a:off x="10870545" y="19035917"/>
            <a:ext cx="3944057" cy="6001643"/>
          </a:xfrm>
          <a:prstGeom prst="rect">
            <a:avLst/>
          </a:prstGeom>
          <a:noFill/>
        </p:spPr>
        <p:txBody>
          <a:bodyPr wrap="square" rtlCol="0">
            <a:spAutoFit/>
          </a:bodyPr>
          <a:lstStyle/>
          <a:p>
            <a:pPr marL="457200"/>
            <a:r>
              <a:rPr lang="en-US" sz="2400" b="1" dirty="0"/>
              <a:t>Method:</a:t>
            </a:r>
          </a:p>
          <a:p>
            <a:pPr marL="914400" indent="-457200">
              <a:buFont typeface="Arial" charset="0"/>
              <a:buChar char="•"/>
            </a:pPr>
            <a:r>
              <a:rPr lang="en-US" sz="2400" dirty="0"/>
              <a:t>Used </a:t>
            </a:r>
            <a:r>
              <a:rPr lang="en-US" sz="2400" dirty="0" err="1"/>
              <a:t>ElasticSearch</a:t>
            </a:r>
            <a:r>
              <a:rPr lang="en-US" sz="2400" dirty="0"/>
              <a:t> as a database and search backend.</a:t>
            </a:r>
          </a:p>
          <a:p>
            <a:pPr marL="914400" indent="-457200">
              <a:buFont typeface="Arial" charset="0"/>
              <a:buChar char="•"/>
            </a:pPr>
            <a:endParaRPr lang="en-US" sz="2400" dirty="0"/>
          </a:p>
          <a:p>
            <a:pPr marL="914400" indent="-457200">
              <a:buFont typeface="Arial" charset="0"/>
              <a:buChar char="•"/>
            </a:pPr>
            <a:r>
              <a:rPr lang="en-US" sz="2400" dirty="0"/>
              <a:t>Converted search strings into latitude/longitude pairs using the </a:t>
            </a:r>
            <a:r>
              <a:rPr lang="en-US" sz="2400" dirty="0" err="1"/>
              <a:t>OpenStreetMap</a:t>
            </a:r>
            <a:r>
              <a:rPr lang="en-US" sz="2400" dirty="0"/>
              <a:t> API.</a:t>
            </a:r>
          </a:p>
          <a:p>
            <a:pPr marL="914400" indent="-457200">
              <a:buFont typeface="Arial" charset="0"/>
              <a:buChar char="•"/>
            </a:pPr>
            <a:endParaRPr lang="en-US" sz="2400" dirty="0"/>
          </a:p>
          <a:p>
            <a:pPr marL="914400" indent="-457200">
              <a:buFont typeface="Arial" charset="0"/>
              <a:buChar char="•"/>
            </a:pPr>
            <a:r>
              <a:rPr lang="en-US" sz="2400" dirty="0"/>
              <a:t>Fed pairs into </a:t>
            </a:r>
            <a:r>
              <a:rPr lang="en-US" sz="2400" dirty="0" err="1"/>
              <a:t>ElasticSearch</a:t>
            </a:r>
            <a:r>
              <a:rPr lang="en-US" sz="2400" dirty="0"/>
              <a:t> location queries that return unified lists of nearest </a:t>
            </a:r>
            <a:r>
              <a:rPr lang="en-US" sz="2400" dirty="0" err="1"/>
              <a:t>Airbnbs</a:t>
            </a:r>
            <a:r>
              <a:rPr lang="en-US" sz="2400" dirty="0"/>
              <a:t> and hotels.</a:t>
            </a:r>
          </a:p>
        </p:txBody>
      </p:sp>
      <p:pic>
        <p:nvPicPr>
          <p:cNvPr id="5" name="Picture 4"/>
          <p:cNvPicPr>
            <a:picLocks noChangeAspect="1"/>
          </p:cNvPicPr>
          <p:nvPr/>
        </p:nvPicPr>
        <p:blipFill rotWithShape="1">
          <a:blip r:embed="rId10">
            <a:extLst>
              <a:ext uri="{28A0092B-C50C-407E-A947-70E740481C1C}">
                <a14:useLocalDpi xmlns:a14="http://schemas.microsoft.com/office/drawing/2010/main" val="0"/>
              </a:ext>
            </a:extLst>
          </a:blip>
          <a:srcRect t="595" r="27778" b="-595"/>
          <a:stretch/>
        </p:blipFill>
        <p:spPr>
          <a:xfrm>
            <a:off x="635000" y="26711484"/>
            <a:ext cx="4155104" cy="3406712"/>
          </a:xfrm>
          <a:prstGeom prst="rect">
            <a:avLst/>
          </a:prstGeom>
        </p:spPr>
      </p:pic>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968699" y="18318244"/>
            <a:ext cx="10823757" cy="5322503"/>
          </a:xfrm>
          <a:prstGeom prst="rect">
            <a:avLst/>
          </a:prstGeom>
        </p:spPr>
      </p:pic>
      <p:pic>
        <p:nvPicPr>
          <p:cNvPr id="10" name="Picture 9"/>
          <p:cNvPicPr>
            <a:picLocks noChangeAspect="1"/>
          </p:cNvPicPr>
          <p:nvPr/>
        </p:nvPicPr>
        <p:blipFill rotWithShape="1">
          <a:blip r:embed="rId12">
            <a:extLst>
              <a:ext uri="{28A0092B-C50C-407E-A947-70E740481C1C}">
                <a14:useLocalDpi xmlns:a14="http://schemas.microsoft.com/office/drawing/2010/main" val="0"/>
              </a:ext>
            </a:extLst>
          </a:blip>
          <a:srcRect b="24499"/>
          <a:stretch/>
        </p:blipFill>
        <p:spPr>
          <a:xfrm>
            <a:off x="11485003" y="25250324"/>
            <a:ext cx="3329599" cy="4867872"/>
          </a:xfrm>
          <a:prstGeom prst="rect">
            <a:avLst/>
          </a:prstGeom>
        </p:spPr>
      </p:pic>
      <p:pic>
        <p:nvPicPr>
          <p:cNvPr id="25" name="Picture 24"/>
          <p:cNvPicPr>
            <a:picLocks noChangeAspect="1"/>
          </p:cNvPicPr>
          <p:nvPr/>
        </p:nvPicPr>
        <p:blipFill rotWithShape="1">
          <a:blip r:embed="rId13">
            <a:extLst>
              <a:ext uri="{28A0092B-C50C-407E-A947-70E740481C1C}">
                <a14:useLocalDpi xmlns:a14="http://schemas.microsoft.com/office/drawing/2010/main" val="0"/>
              </a:ext>
            </a:extLst>
          </a:blip>
          <a:srcRect l="33385" t="16390" r="10055" b="5289"/>
          <a:stretch/>
        </p:blipFill>
        <p:spPr>
          <a:xfrm>
            <a:off x="1262143" y="20745931"/>
            <a:ext cx="2902541" cy="3075104"/>
          </a:xfrm>
          <a:prstGeom prst="rect">
            <a:avLst/>
          </a:prstGeom>
        </p:spPr>
      </p:pic>
      <p:sp>
        <p:nvSpPr>
          <p:cNvPr id="27" name="TextBox 26"/>
          <p:cNvSpPr txBox="1"/>
          <p:nvPr/>
        </p:nvSpPr>
        <p:spPr>
          <a:xfrm>
            <a:off x="15968698" y="24811643"/>
            <a:ext cx="4854775" cy="10064294"/>
          </a:xfrm>
          <a:prstGeom prst="rect">
            <a:avLst/>
          </a:prstGeom>
          <a:noFill/>
        </p:spPr>
        <p:txBody>
          <a:bodyPr wrap="square" rtlCol="0">
            <a:spAutoFit/>
          </a:bodyPr>
          <a:lstStyle/>
          <a:p>
            <a:r>
              <a:rPr lang="en-US" sz="2400" b="1" dirty="0"/>
              <a:t>Our interface provides an easy way to compare Airbnb listings to hotels:</a:t>
            </a:r>
          </a:p>
          <a:p>
            <a:pPr marL="342900" indent="-342900">
              <a:buFont typeface="Arial" charset="0"/>
              <a:buChar char="•"/>
            </a:pPr>
            <a:endParaRPr lang="en-US" sz="2400" dirty="0"/>
          </a:p>
          <a:p>
            <a:pPr marL="342900" indent="-342900">
              <a:buFont typeface="Arial" charset="0"/>
              <a:buChar char="•"/>
            </a:pPr>
            <a:r>
              <a:rPr lang="en-US" sz="2400" dirty="0"/>
              <a:t>The choropleth map shows </a:t>
            </a:r>
            <a:r>
              <a:rPr lang="en-US" sz="2400" dirty="0" err="1"/>
              <a:t>voronoi</a:t>
            </a:r>
            <a:r>
              <a:rPr lang="en-US" sz="2400" dirty="0"/>
              <a:t> cells limited in radius and shaded by the average price difference.</a:t>
            </a:r>
          </a:p>
          <a:p>
            <a:pPr marL="342900" indent="-342900">
              <a:buFont typeface="Arial" charset="0"/>
              <a:buChar char="•"/>
            </a:pPr>
            <a:endParaRPr lang="en-US" sz="2400" dirty="0"/>
          </a:p>
          <a:p>
            <a:pPr marL="342900" indent="-342900">
              <a:buFont typeface="Arial" charset="0"/>
              <a:buChar char="•"/>
            </a:pPr>
            <a:r>
              <a:rPr lang="en-US" sz="2400" dirty="0"/>
              <a:t>When a cell is clicked it shows the average price difference, a histogram for all listings in a group, and variations over time.</a:t>
            </a:r>
          </a:p>
          <a:p>
            <a:pPr marL="342900" indent="-342900">
              <a:buFont typeface="Arial" charset="0"/>
              <a:buChar char="•"/>
            </a:pPr>
            <a:endParaRPr lang="en-US" sz="2400" dirty="0"/>
          </a:p>
          <a:p>
            <a:pPr marL="342900" indent="-342900">
              <a:buFont typeface="Arial" charset="0"/>
              <a:buChar char="•"/>
            </a:pPr>
            <a:r>
              <a:rPr lang="en-US" sz="2400" dirty="0"/>
              <a:t>Sentiment scores allow the user to easily compare subjective qualities relative to the average housing option.</a:t>
            </a:r>
          </a:p>
          <a:p>
            <a:pPr marL="342900" indent="-342900">
              <a:buFont typeface="Arial" charset="0"/>
              <a:buChar char="•"/>
            </a:pPr>
            <a:endParaRPr lang="en-US" sz="2400" dirty="0"/>
          </a:p>
          <a:p>
            <a:pPr marL="342900" indent="-342900">
              <a:buFont typeface="Arial" charset="0"/>
              <a:buChar char="•"/>
            </a:pPr>
            <a:r>
              <a:rPr lang="en-US" sz="2400" dirty="0"/>
              <a:t>Links to the relevant listings are provided to aid the consumer with in-depth research and to allow for easy booking. </a:t>
            </a:r>
          </a:p>
          <a:p>
            <a:pPr marL="342900" indent="-342900">
              <a:buFont typeface="Arial" charset="0"/>
              <a:buChar char="•"/>
            </a:pPr>
            <a:endParaRPr lang="en-US" sz="2400" dirty="0"/>
          </a:p>
          <a:p>
            <a:r>
              <a:rPr lang="en-US" sz="2400" b="1" dirty="0"/>
              <a:t>The combination of these features and intuitive visualizations help the end user quickly make a well-informed decision.</a:t>
            </a:r>
          </a:p>
        </p:txBody>
      </p:sp>
      <p:pic>
        <p:nvPicPr>
          <p:cNvPr id="28" name="Picture 27"/>
          <p:cNvPicPr>
            <a:picLocks noChangeAspect="1"/>
          </p:cNvPicPr>
          <p:nvPr/>
        </p:nvPicPr>
        <p:blipFill rotWithShape="1">
          <a:blip r:embed="rId14">
            <a:extLst>
              <a:ext uri="{28A0092B-C50C-407E-A947-70E740481C1C}">
                <a14:useLocalDpi xmlns:a14="http://schemas.microsoft.com/office/drawing/2010/main" val="0"/>
              </a:ext>
            </a:extLst>
          </a:blip>
          <a:srcRect l="30691" t="22851" r="31256" b="21311"/>
          <a:stretch/>
        </p:blipFill>
        <p:spPr>
          <a:xfrm>
            <a:off x="8921168" y="13590273"/>
            <a:ext cx="1837728" cy="1924465"/>
          </a:xfrm>
          <a:prstGeom prst="rect">
            <a:avLst/>
          </a:prstGeom>
        </p:spPr>
      </p:pic>
      <p:pic>
        <p:nvPicPr>
          <p:cNvPr id="29" name="Picture 2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059429" y="24811643"/>
            <a:ext cx="5733027" cy="10613106"/>
          </a:xfrm>
          <a:prstGeom prst="rect">
            <a:avLst/>
          </a:prstGeom>
        </p:spPr>
      </p:pic>
    </p:spTree>
    <p:extLst>
      <p:ext uri="{BB962C8B-B14F-4D97-AF65-F5344CB8AC3E}">
        <p14:creationId xmlns:p14="http://schemas.microsoft.com/office/powerpoint/2010/main" val="21248303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1155</TotalTime>
  <Words>707</Words>
  <Application>Microsoft Office PowerPoint</Application>
  <PresentationFormat>Custom</PresentationFormat>
  <Paragraphs>97</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Century</vt:lpstr>
      <vt:lpstr>Courier New</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Aniruddha Nadkarni</dc:creator>
  <cp:lastModifiedBy>Suprabhat Gurrala</cp:lastModifiedBy>
  <cp:revision>85</cp:revision>
  <dcterms:created xsi:type="dcterms:W3CDTF">2017-11-27T23:48:20Z</dcterms:created>
  <dcterms:modified xsi:type="dcterms:W3CDTF">2017-12-05T23:52:38Z</dcterms:modified>
</cp:coreProperties>
</file>